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handoutMasterIdLst>
    <p:handoutMasterId r:id="rId27"/>
  </p:handoutMasterIdLst>
  <p:sldIdLst>
    <p:sldId id="296" r:id="rId2"/>
    <p:sldId id="288" r:id="rId3"/>
    <p:sldId id="310" r:id="rId4"/>
    <p:sldId id="311" r:id="rId5"/>
    <p:sldId id="312" r:id="rId6"/>
    <p:sldId id="298" r:id="rId7"/>
    <p:sldId id="303" r:id="rId8"/>
    <p:sldId id="304" r:id="rId9"/>
    <p:sldId id="305" r:id="rId10"/>
    <p:sldId id="297" r:id="rId11"/>
    <p:sldId id="313" r:id="rId12"/>
    <p:sldId id="314" r:id="rId13"/>
    <p:sldId id="315" r:id="rId14"/>
    <p:sldId id="316" r:id="rId15"/>
    <p:sldId id="317" r:id="rId16"/>
    <p:sldId id="290" r:id="rId17"/>
    <p:sldId id="299" r:id="rId18"/>
    <p:sldId id="300" r:id="rId19"/>
    <p:sldId id="301" r:id="rId20"/>
    <p:sldId id="302" r:id="rId21"/>
    <p:sldId id="306" r:id="rId22"/>
    <p:sldId id="307" r:id="rId23"/>
    <p:sldId id="308" r:id="rId24"/>
    <p:sldId id="309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24" d="100"/>
          <a:sy n="24" d="100"/>
        </p:scale>
        <p:origin x="-82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50F9697-7FA2-4395-A77B-1BF163AD914B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691A92F-3A65-4525-9599-41D4BF62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01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88388D1-3C43-43D2-A27A-367F4DFCF2F2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A2EFC6A2-748D-44F6-BBFF-E1EFE844A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499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AD4BD771-E556-4754-A615-65E2A0E94C0C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9C308BB-044E-4D53-9EF2-530D998B5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BE6CBA95-5BB2-464B-963E-5015B7151009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C74E3068-4891-44FF-81C1-0C0104EAA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285822E-BB6A-4B61-984D-38F6D9D96470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08C58167-42BD-4951-9551-3D84C2DE7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D8FA8B6-46C3-4338-A920-E465CCC78DD7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38D65BC-811D-4AF6-AE36-E2D67AE4C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C85610D-0875-4450-AC9E-39FADC0694F5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57E44829-0718-4BB7-A969-96DEE882B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1CDD9B65-C4DD-4DFD-812A-58AECC3ED804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90FE7DDA-BFCE-4694-965B-CC33DAF74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EC353F82-2A0E-4F78-B7FE-DD75FF6E0FEF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B6C818A-9871-43FA-86C1-58AEA5450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685871F6-4FBC-4FE7-B0FF-DD81189424DF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250B052-A226-466D-BE3D-17AA26555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7A038AB9-4F94-4C69-B82B-7F5A04105BD5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A24AC0C5-B989-4132-BF09-EEC666E51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0BB1CCC-8F32-4605-ADC4-71E2908A62DB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FA0FA5BA-88DE-4216-A3FF-3B26202AE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2B53AFBD-2CDD-4FAB-9F31-519C80520B1D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fld id="{D38F09B1-98E4-465B-9391-B8F0926CC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44ADA7F-4419-46CB-A77C-35CD66129DBF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5E9C60F-D4EE-48A8-82DC-0FF95255A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/http:/rds.yahoo.com/S=96062883/K=chloroplasts/v=2/SID=e/l=IVS/SIG=12l6fvd0v/EXP=1126640217/*-http:/lhs.lps.org/staff/sputnam/Biology/U3Cell/chloroplast_1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185275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4779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en-US" sz="4800" b="1" dirty="0">
              <a:solidFill>
                <a:schemeClr val="bg1"/>
              </a:solidFill>
              <a:latin typeface="Comic Sans MS" pitchFamily="66" charset="0"/>
              <a:ea typeface="ＭＳ Ｐゴシック" pitchFamily="5" charset="-128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Photosynthesis: An Overview</a:t>
            </a:r>
            <a:endParaRPr lang="en-US" sz="4400" dirty="0">
              <a:solidFill>
                <a:schemeClr val="bg1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828800"/>
            <a:ext cx="8229600" cy="4572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/>
          <a:lstStyle/>
          <a:p>
            <a:pPr marL="457200" indent="-457200" fontAlgn="auto">
              <a:spcAft>
                <a:spcPts val="0"/>
              </a:spcAft>
              <a:defRPr/>
            </a:pPr>
            <a:endParaRPr lang="en-US" sz="3200" dirty="0">
              <a:solidFill>
                <a:schemeClr val="bg1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6" name="Picture 5" descr="chloropla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981200"/>
            <a:ext cx="7620000" cy="4280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51816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endParaRPr lang="en-US" sz="360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Photosynthesis</a:t>
            </a:r>
            <a:endParaRPr lang="en-US" sz="4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7413" name="Picture 5" descr="sb047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41513"/>
            <a:ext cx="4648200" cy="249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81600" y="1676400"/>
            <a:ext cx="3505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chlorophyll absorbs sunlight and uses it t o react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water with carbon dioxide.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572000"/>
            <a:ext cx="815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The reaction produces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sugars (glucose) and oxygen.</a:t>
            </a:r>
          </a:p>
          <a:p>
            <a:endParaRPr lang="en-US" sz="28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breathe the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oxygen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made from photosynthesis!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Among the most important factors that affect photosynthesis are temperature, light intensity, and the availability of water.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Factors Affecting Photosynthesis</a:t>
            </a:r>
            <a:endParaRPr lang="en-US" sz="3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962400"/>
            <a:ext cx="1405812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962400"/>
            <a:ext cx="390144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5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reactions of photosynthesis are made possible by enzymes that function best between 0°C and 35°C.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Temperatures </a:t>
            </a: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above or below this range may affect those enzymes, slowing down the rate of photosynthesis or stopping it entirely.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Temperature, Light, and Water</a:t>
            </a:r>
            <a:endParaRPr lang="en-US" sz="40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746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High </a:t>
            </a: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light intensity increases the rate of photosynthesis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After </a:t>
            </a: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light intensity reaches a certain level, however, the plant reaches its maximum rate of photosynthesis, as is seen in the graph.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Temperature, Light, and Water</a:t>
            </a:r>
            <a:endParaRPr lang="en-US" sz="40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6" name="Picture 2" descr="C:\Users\Alex\Desktop\art\BIO10NAE_03_08_04_005_LRIM_25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8" r="29501"/>
          <a:stretch/>
        </p:blipFill>
        <p:spPr bwMode="auto">
          <a:xfrm>
            <a:off x="4876800" y="4419600"/>
            <a:ext cx="3360120" cy="205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0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Because water is one of the raw materials in photosynthesis, a shortage of water can slow or even stop 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photosynthesis.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Water </a:t>
            </a: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loss can also damage plant tissues.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Temperature, Light, and Water</a:t>
            </a:r>
            <a:endParaRPr lang="en-US" sz="40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114800"/>
            <a:ext cx="3048000" cy="2286000"/>
          </a:xfrm>
          <a:prstGeom prst="rect">
            <a:avLst/>
          </a:prstGeom>
        </p:spPr>
      </p:pic>
      <p:pic>
        <p:nvPicPr>
          <p:cNvPr id="7" name="Picture 2" descr="C:\Users\Alex\Desktop\art\BIO10NAE_03_08_04_005_LRIM_05.png"/>
          <p:cNvPicPr>
            <a:picLocks noChangeAspect="1" noChangeArrowheads="1"/>
          </p:cNvPicPr>
          <p:nvPr/>
        </p:nvPicPr>
        <p:blipFill rotWithShape="1">
          <a:blip r:embed="rId4" cstate="print"/>
          <a:srcRect t="54515" r="10644"/>
          <a:stretch/>
        </p:blipFill>
        <p:spPr bwMode="auto">
          <a:xfrm>
            <a:off x="1066800" y="4114800"/>
            <a:ext cx="34044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51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75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Plants that live in dry conditions often have waxy coatings on their leaves to reduce water loss. </a:t>
            </a:r>
            <a:endParaRPr lang="en-US" sz="2750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75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They </a:t>
            </a:r>
            <a:r>
              <a:rPr lang="en-US" sz="275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may also have biochemical adaptations that make photosynthesis more efficient under dry conditions.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Temperature, Light, and Water</a:t>
            </a:r>
            <a:endParaRPr lang="en-US" sz="40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114800"/>
            <a:ext cx="3073400" cy="23050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114800"/>
            <a:ext cx="342471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0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7244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Our lives, and the lives of nearly every living thing on the surface of Earth, are made possible by the sun and the process of photosynthesis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process in which plants use the energy of sunlight to convert water and carbon dioxide into high energy carbohydrates and release oxygen as a waste product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Photosynthesis</a:t>
            </a:r>
            <a:endParaRPr lang="en-US" sz="4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Energy from the sun travels to Earth in the form of light.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Sunlight is a mixture of different wavelengths, many of which are visible to our eyes and make up the visible spectrum.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Our eyes see the different wavelengths of the visible spectrum as different colors: red, orange, yellow, green, blue, indigo, and violet.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Light</a:t>
            </a:r>
            <a:endParaRPr lang="en-US" sz="40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360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Visible Light Spectrum</a:t>
            </a:r>
            <a:endParaRPr lang="en-US" sz="44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0485" name="Picture 2" descr="C:\Users\Alex\Desktop\art\BIO10NAE_03_08_03_005_LRIM_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830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Plants gather the sun</a:t>
            </a:r>
            <a:r>
              <a:rPr lang="en-US" alt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’</a:t>
            </a:r>
            <a:r>
              <a:rPr 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 energy with light-absorbing molecules called pigments.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plants principal pigment is chlorophyll, which absorbs light energy in the blue-violet and red spectrum of visible light.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Pigments</a:t>
            </a:r>
            <a:endParaRPr lang="en-US" sz="4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1509" name="Picture 2" descr="C:\Users\Alex\Desktop\art\BIO10NAE_03_08_03_005_LRIM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343400"/>
            <a:ext cx="8305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 txBox="1">
            <a:spLocks noChangeArrowheads="1"/>
          </p:cNvSpPr>
          <p:nvPr/>
        </p:nvSpPr>
        <p:spPr bwMode="auto">
          <a:xfrm>
            <a:off x="228600" y="1828800"/>
            <a:ext cx="8763000" cy="45720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Plants trap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sunlight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and store it for the organelles to use later in the form of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food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process of trapping light and converting it into food is called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photosynthesis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Let’s Make Our Own Food!</a:t>
            </a:r>
            <a:endParaRPr lang="en-US" sz="44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>
            <a:noFill/>
          </a:ln>
          <a:extLst/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Aft>
                <a:spcPts val="600"/>
              </a:spcAft>
              <a:defRPr/>
            </a:pPr>
            <a:endParaRPr lang="en-US" sz="3600" dirty="0" smtClean="0">
              <a:solidFill>
                <a:schemeClr val="bg1"/>
              </a:solidFill>
              <a:latin typeface="Comic Sans MS" charset="0"/>
              <a:cs typeface="Arial" charset="0"/>
            </a:endParaRPr>
          </a:p>
          <a:p>
            <a:pPr marL="0" indent="0" eaLnBrk="1" hangingPunct="1">
              <a:spcAft>
                <a:spcPts val="600"/>
              </a:spcAft>
              <a:defRPr/>
            </a:pPr>
            <a:endParaRPr lang="en-US" sz="3600" dirty="0" smtClean="0">
              <a:solidFill>
                <a:schemeClr val="bg1"/>
              </a:solidFill>
              <a:latin typeface="Comic Sans MS" charset="0"/>
              <a:cs typeface="Arial" charset="0"/>
            </a:endParaRPr>
          </a:p>
          <a:p>
            <a:pPr marL="0" indent="0" eaLnBrk="1" hangingPunct="1">
              <a:spcAft>
                <a:spcPts val="600"/>
              </a:spcAft>
              <a:defRPr/>
            </a:pPr>
            <a:endParaRPr lang="en-US" sz="3600" dirty="0" smtClean="0">
              <a:solidFill>
                <a:schemeClr val="bg1"/>
              </a:solidFill>
              <a:latin typeface="Comic Sans MS" charset="0"/>
              <a:cs typeface="Arial" charset="0"/>
            </a:endParaRPr>
          </a:p>
          <a:p>
            <a:pPr marL="0" indent="0" eaLnBrk="1" hangingPunct="1">
              <a:spcAft>
                <a:spcPts val="600"/>
              </a:spcAft>
              <a:defRPr/>
            </a:pPr>
            <a:endParaRPr lang="en-US" sz="3600" dirty="0" smtClean="0">
              <a:solidFill>
                <a:schemeClr val="bg1"/>
              </a:solidFill>
              <a:latin typeface="Comic Sans MS" charset="0"/>
              <a:cs typeface="Arial" charset="0"/>
            </a:endParaRPr>
          </a:p>
          <a:p>
            <a:pPr marL="571500" indent="-571500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  <a:latin typeface="Comic Sans MS" charset="0"/>
                <a:cs typeface="Arial" charset="0"/>
              </a:rPr>
              <a:t>Based upon this diagram why do you think that leaves appear green?</a:t>
            </a:r>
          </a:p>
          <a:p>
            <a:pPr marL="571500" indent="-571500" eaLnBrk="1" hangingPunct="1">
              <a:spcAft>
                <a:spcPts val="600"/>
              </a:spcAft>
              <a:buFont typeface="Arial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  <a:latin typeface="Comic Sans MS" charset="0"/>
                <a:cs typeface="Arial" charset="0"/>
              </a:rPr>
              <a:t>Since leaves reflect the green light they appear green.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Pigments</a:t>
            </a:r>
            <a:endParaRPr lang="en-US" sz="48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4567238" y="3338513"/>
            <a:ext cx="255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2</a:t>
            </a:r>
          </a:p>
        </p:txBody>
      </p:sp>
      <p:pic>
        <p:nvPicPr>
          <p:cNvPr id="22534" name="Picture 2" descr="C:\Users\Alex\Desktop\art\BIO10NAE_03_08_03_005_LRIM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8305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Because light is a form of energy, any compound that absorbs light absorbs energy. Chlorophyll absorbs visible light especially well.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When chlorophyll absorbs light, a large fraction of the light energy is transferred to electrons. 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These high-energy electrons make photosynthesis work.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Energy Collection</a:t>
            </a:r>
            <a:endParaRPr lang="en-US" sz="36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An electron carrier is a compound that can accept a pair of high-energy electrons and transfer them, along with most of their energy, to another molecule.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high-energy electrons produced by chlorophyll are highly reactive and require a special </a:t>
            </a:r>
            <a:r>
              <a:rPr lang="en-US" alt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“</a:t>
            </a:r>
            <a:r>
              <a:rPr 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carrier.</a:t>
            </a:r>
            <a:r>
              <a:rPr lang="en-US" altLang="en-US" sz="32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”</a:t>
            </a:r>
            <a:endParaRPr lang="en-US" sz="320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High-Energy Electrons</a:t>
            </a:r>
            <a:endParaRPr lang="en-US" sz="32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Think of a high-energy electron as being similar to a hot potato. If you wanted to move the potato from one place to another, you would use an oven mitt—a carrier—to transport it.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Plants use electron carriers to transport high-energy electrons from chlorophyll to other molecules.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High-Energy Electrons</a:t>
            </a:r>
            <a:endParaRPr lang="en-US" sz="32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8677" name="Picture 2" descr="C:\Users\Alex\Desktop\art\BIO10NAE_03_08_03_005_LRIM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76800"/>
            <a:ext cx="64754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NADP+ is a carrier molecule.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NADP+ accepts and holds two high-energy electrons, along with a hydrogen ion (H+). In this way, it is converted into NADPH.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NADPH can then carry the high-energy electrons to chemical reactions elsewhere in the cell.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High-Energy Electrons</a:t>
            </a:r>
            <a:endParaRPr lang="en-US" sz="32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9701" name="Picture 2" descr="C:\Users\Alex\Desktop\art\BIO10NAE_03_08_03_005_LRIM_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876800"/>
            <a:ext cx="64754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Scientists describe the reactions of photosynthesis in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two</a:t>
            </a: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phases:</a:t>
            </a:r>
            <a:endParaRPr lang="en-US" sz="28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n-US" sz="32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Light - Dependent Reactions</a:t>
            </a:r>
          </a:p>
          <a:p>
            <a:pPr marL="11430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Takes place in the thylakoid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membrane</a:t>
            </a:r>
            <a:endParaRPr lang="en-US" sz="28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2.  Light </a:t>
            </a:r>
            <a:r>
              <a:rPr lang="en-US" sz="32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– Independent Reactions</a:t>
            </a:r>
          </a:p>
          <a:p>
            <a:pPr marL="11430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Takes place in the </a:t>
            </a: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stroma</a:t>
            </a:r>
          </a:p>
          <a:p>
            <a:pPr marL="1143000" lvl="2" indent="-228600">
              <a:spcAft>
                <a:spcPts val="600"/>
              </a:spcAft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So even if it is cloudy or dark the plants are still working to make food!</a:t>
            </a:r>
            <a:endParaRPr lang="en-US" sz="28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Overview of Photosynthesis</a:t>
            </a:r>
            <a:endParaRPr lang="en-US" sz="24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Need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sunligh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t!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energy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from 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light-dependent reactions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is used in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the light-INDEPENDENT reactions!</a:t>
            </a: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Light-Dependent Reactions</a:t>
            </a:r>
            <a:endParaRPr lang="en-US" sz="24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31749" name="Picture 2" descr="C:\Users\Alex\Desktop\art\BIO10NAE_03_08_03_005_LRIM_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105400"/>
            <a:ext cx="60198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Do NOT need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light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These reactions are fueled by energy from the light-dependent reactions.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They produce </a:t>
            </a:r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stored energy/food </a:t>
            </a:r>
            <a:r>
              <a:rPr lang="en-US" sz="32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for the plant.</a:t>
            </a:r>
            <a:endParaRPr lang="en-US" sz="32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Light-Independent Reactions</a:t>
            </a:r>
            <a:endParaRPr lang="en-US" sz="24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32773" name="Picture 2" descr="C:\Users\Alex\Desktop\art\BIO10NAE_03_08_03_005_LRIM_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5276850"/>
            <a:ext cx="632301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endParaRPr lang="en-US" sz="280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The Photosynthesis Equation</a:t>
            </a:r>
            <a:endParaRPr lang="en-US" sz="36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8437" name="Picture 2" descr="C:\Users\Alex\Desktop\art\BIO10NAE_03_08_03_005_LRIM_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83216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24384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Photosynthesis takes place inside organelles called </a:t>
            </a:r>
            <a:r>
              <a:rPr lang="en-US" sz="30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chloroplasts</a:t>
            </a:r>
            <a:r>
              <a:rPr lang="en-US" sz="30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In the chloroplasts, there are membranes that have 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pigments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 that absorb light.  What color do you think they are?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pigment is called </a:t>
            </a:r>
            <a:r>
              <a:rPr lang="en-US" sz="3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chlorophyll</a:t>
            </a:r>
            <a:r>
              <a:rPr lang="en-US" sz="3000" dirty="0" smtClean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en-US" sz="3000" dirty="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Chloroplasts</a:t>
            </a:r>
            <a:endParaRPr lang="en-US" sz="36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3557" name="Picture 2" descr="C:\Users\Alex\Desktop\art\BIO10NAE_03_08_03_005_LRIM_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48200"/>
            <a:ext cx="79248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Pigments are located in the thylakoid membranes.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The fluid portion outside of the thylakoids is known as the stroma.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Chloroplasts</a:t>
            </a:r>
            <a:endParaRPr lang="en-US" sz="36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4581" name="Picture 2" descr="C:\Users\Alex\Desktop\art\BIO10NAE_03_08_03_005_LRIM_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962400"/>
            <a:ext cx="852805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400"/>
            <a:ext cx="92075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3"/>
          <p:cNvSpPr txBox="1">
            <a:spLocks noChangeArrowheads="1"/>
          </p:cNvSpPr>
          <p:nvPr/>
        </p:nvSpPr>
        <p:spPr bwMode="auto">
          <a:xfrm>
            <a:off x="228600" y="1676400"/>
            <a:ext cx="8763000" cy="4876800"/>
          </a:xfrm>
          <a:prstGeom prst="rect">
            <a:avLst/>
          </a:prstGeom>
          <a:solidFill>
            <a:schemeClr val="tx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600"/>
              </a:spcAft>
            </a:pPr>
            <a:endParaRPr lang="en-US" sz="3000">
              <a:solidFill>
                <a:schemeClr val="bg1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tx1">
              <a:alpha val="70000"/>
            </a:schemeClr>
          </a:solidFill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b="1" dirty="0">
                <a:solidFill>
                  <a:srgbClr val="FFFFFF"/>
                </a:solidFill>
                <a:latin typeface="Comic Sans MS" pitchFamily="66" charset="0"/>
                <a:ea typeface="ＭＳ Ｐゴシック" pitchFamily="5" charset="-128"/>
                <a:cs typeface="+mj-cs"/>
              </a:rPr>
              <a:t>Chloroplasts</a:t>
            </a:r>
            <a:endParaRPr lang="en-US" sz="3600" dirty="0">
              <a:solidFill>
                <a:srgbClr val="FFFFFF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25605" name="Picture 4" descr="http://rds.yahoo.com/S=96062883/K=chloroplasts/v=2/SID=e/l=IVS/SIG=12l6fvd0v/EXP=1126640217/*-http%3A/lhs.lps.org/staff/sputnam/Biology/U3Cell/chloroplast_1.pn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38400" y="1874838"/>
            <a:ext cx="4338638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801</Words>
  <Application>Microsoft Office PowerPoint</Application>
  <PresentationFormat>On-screen Show (4:3)</PresentationFormat>
  <Paragraphs>86</Paragraphs>
  <Slides>24</Slides>
  <Notes>0</Notes>
  <HiddenSlides>9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 Washington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4.3 Succession</dc:title>
  <dc:creator>ISD833</dc:creator>
  <cp:lastModifiedBy>Eagle</cp:lastModifiedBy>
  <cp:revision>199</cp:revision>
  <dcterms:created xsi:type="dcterms:W3CDTF">2011-11-01T03:35:17Z</dcterms:created>
  <dcterms:modified xsi:type="dcterms:W3CDTF">2018-01-08T14:01:14Z</dcterms:modified>
</cp:coreProperties>
</file>